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6344" autoAdjust="0"/>
  </p:normalViewPr>
  <p:slideViewPr>
    <p:cSldViewPr>
      <p:cViewPr varScale="1">
        <p:scale>
          <a:sx n="84" d="100"/>
          <a:sy n="84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4D5E-DA26-4FD0-8F2B-96DB12122AE1}" type="datetimeFigureOut">
              <a:rPr lang="en-US" smtClean="0"/>
              <a:pPr/>
              <a:t>5/6/2009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62867-57B7-4330-AD44-11EA9CEA0AA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We’ve covered “Animating</a:t>
            </a:r>
            <a:r>
              <a:rPr lang="en-CA" baseline="0" dirty="0" smtClean="0"/>
              <a:t> a single value” yesterday.</a:t>
            </a:r>
          </a:p>
          <a:p>
            <a:endParaRPr lang="en-CA" baseline="0" dirty="0" smtClean="0"/>
          </a:p>
          <a:p>
            <a:r>
              <a:rPr lang="en-CA" baseline="0" dirty="0" smtClean="0"/>
              <a:t>Implement a Control class to calculate value and return</a:t>
            </a:r>
          </a:p>
          <a:p>
            <a:r>
              <a:rPr lang="en-CA" baseline="0" dirty="0" smtClean="0"/>
              <a:t>Max has bunches of classes to animate and return values – For various types (Matrix3, Float, Point3, position etc)</a:t>
            </a:r>
          </a:p>
          <a:p>
            <a:endParaRPr lang="en-CA" baseline="0" dirty="0" smtClean="0"/>
          </a:p>
          <a:p>
            <a:r>
              <a:rPr lang="en-CA" baseline="0" dirty="0" smtClean="0"/>
              <a:t>CASE STUDY: PRS Controller</a:t>
            </a:r>
          </a:p>
          <a:p>
            <a:endParaRPr lang="en-CA" baseline="0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62867-57B7-4330-AD44-11EA9CEA0AA8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This</a:t>
            </a:r>
            <a:r>
              <a:rPr lang="en-CA" baseline="0" dirty="0" smtClean="0"/>
              <a:t> function is called to assign us a new </a:t>
            </a:r>
            <a:r>
              <a:rPr lang="en-CA" baseline="0" dirty="0" err="1" smtClean="0"/>
              <a:t>subanim</a:t>
            </a:r>
            <a:endParaRPr lang="en-CA" baseline="0" dirty="0" smtClean="0"/>
          </a:p>
          <a:p>
            <a:endParaRPr lang="en-CA" baseline="0" dirty="0" smtClean="0"/>
          </a:p>
          <a:p>
            <a:r>
              <a:rPr lang="en-CA" baseline="0" dirty="0" smtClean="0"/>
              <a:t>It will always assign us the same type of </a:t>
            </a:r>
            <a:r>
              <a:rPr lang="en-CA" baseline="0" dirty="0" err="1" smtClean="0"/>
              <a:t>subanim</a:t>
            </a:r>
            <a:r>
              <a:rPr lang="en-CA" baseline="0" dirty="0" smtClean="0"/>
              <a:t> (same </a:t>
            </a:r>
            <a:r>
              <a:rPr lang="en-CA" baseline="0" dirty="0" err="1" smtClean="0"/>
              <a:t>superclass</a:t>
            </a:r>
            <a:r>
              <a:rPr lang="en-CA" baseline="0" dirty="0" smtClean="0"/>
              <a:t> ID)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62867-57B7-4330-AD44-11EA9CEA0AA8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This</a:t>
            </a:r>
            <a:r>
              <a:rPr lang="en-CA" baseline="0" dirty="0" smtClean="0"/>
              <a:t> is part of our evaluation for </a:t>
            </a:r>
            <a:r>
              <a:rPr lang="en-CA" baseline="0" dirty="0" err="1" smtClean="0"/>
              <a:t>GetValue</a:t>
            </a:r>
            <a:r>
              <a:rPr lang="en-CA" baseline="0" dirty="0" smtClean="0"/>
              <a:t>.  Calculating the current position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62867-57B7-4330-AD44-11EA9CEA0AA8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This is what makes us part of the </a:t>
            </a:r>
            <a:r>
              <a:rPr lang="en-CA" dirty="0" err="1" smtClean="0"/>
              <a:t>animatable</a:t>
            </a:r>
            <a:r>
              <a:rPr lang="en-CA" dirty="0" smtClean="0"/>
              <a:t> hierarchy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62867-57B7-4330-AD44-11EA9CEA0AA8}" type="slidenum">
              <a:rPr lang="en-CA" smtClean="0"/>
              <a:pPr/>
              <a:t>17</a:t>
            </a:fld>
            <a:endParaRPr lang="en-C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Our new </a:t>
            </a:r>
            <a:r>
              <a:rPr lang="en-CA" smtClean="0"/>
              <a:t>high-efficiency</a:t>
            </a:r>
            <a:r>
              <a:rPr lang="en-CA" baseline="0" smtClean="0"/>
              <a:t> office </a:t>
            </a:r>
            <a:r>
              <a:rPr lang="en-CA" baseline="0" smtClean="0">
                <a:sym typeface="Wingdings" pitchFamily="2" charset="2"/>
              </a:rPr>
              <a:t>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62867-57B7-4330-AD44-11EA9CEA0AA8}" type="slidenum">
              <a:rPr lang="en-CA" smtClean="0"/>
              <a:pPr/>
              <a:t>21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called a PRS, which stands for Position, Rotation, and Scale.  Its very hard to understand the curves of a Matrix 3 controller - what does it mean when the first float in the first row of the matrix changes?  Not intuitive.</a:t>
            </a: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62867-57B7-4330-AD44-11EA9CEA0AA8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It</a:t>
            </a:r>
            <a:r>
              <a:rPr lang="en-CA" baseline="0" dirty="0" smtClean="0"/>
              <a:t> calculates these parts </a:t>
            </a:r>
            <a:r>
              <a:rPr lang="en-CA" baseline="0" dirty="0" err="1" smtClean="0"/>
              <a:t>seperately</a:t>
            </a:r>
            <a:r>
              <a:rPr lang="en-CA" baseline="0" dirty="0" smtClean="0"/>
              <a:t> – then combines into a Matrix3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62867-57B7-4330-AD44-11EA9CEA0AA8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	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Remember when we calculated the transform for the node yesterday?  This Control class does exactly the same thing when creating the matrix it returns to the Node.</a:t>
            </a: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62867-57B7-4330-AD44-11EA9CEA0AA8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62867-57B7-4330-AD44-11EA9CEA0AA8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What we’ve just described is the PRS way</a:t>
            </a:r>
            <a:r>
              <a:rPr lang="en-CA" baseline="0" dirty="0" smtClean="0"/>
              <a:t> of computing its value: </a:t>
            </a:r>
          </a:p>
          <a:p>
            <a:endParaRPr lang="en-CA" baseline="0" dirty="0" smtClean="0"/>
          </a:p>
          <a:p>
            <a:r>
              <a:rPr lang="en-CA" baseline="0" dirty="0" smtClean="0"/>
              <a:t>1 class that uses it (</a:t>
            </a:r>
            <a:r>
              <a:rPr lang="en-CA" baseline="0" dirty="0" err="1" smtClean="0"/>
              <a:t>Inode</a:t>
            </a:r>
            <a:r>
              <a:rPr lang="en-CA" baseline="0" dirty="0" smtClean="0"/>
              <a:t>)</a:t>
            </a:r>
          </a:p>
          <a:p>
            <a:endParaRPr lang="en-CA" baseline="0" dirty="0" smtClean="0"/>
          </a:p>
          <a:p>
            <a:r>
              <a:rPr lang="en-CA" baseline="0" dirty="0" smtClean="0"/>
              <a:t>These are the parameters used to generate your value.  You are someone </a:t>
            </a:r>
            <a:r>
              <a:rPr lang="en-CA" baseline="0" dirty="0" err="1" smtClean="0"/>
              <a:t>elses</a:t>
            </a:r>
            <a:r>
              <a:rPr lang="en-CA" baseline="0" dirty="0" smtClean="0"/>
              <a:t> parameters – but you don’t know how or why.</a:t>
            </a:r>
          </a:p>
          <a:p>
            <a:endParaRPr lang="en-CA" baseline="0" dirty="0" smtClean="0"/>
          </a:p>
          <a:p>
            <a:r>
              <a:rPr lang="en-CA" baseline="0" dirty="0" smtClean="0"/>
              <a:t>Responsibility – generate your value.  Return it:  No nothing else</a:t>
            </a:r>
          </a:p>
          <a:p>
            <a:endParaRPr lang="en-CA" baseline="0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INode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has an instance of the Control class that it uses to calculate/animate its Matrix3 transform</a:t>
            </a: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This is an implementation of the Control class with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SuperClassID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CTRL_MATRIX_CLASS_ID</a:t>
            </a: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It is entirely up to the Control class assigned to the Node how it generates its values.  The node makes no assumption about how this is done - and it shouldn't need to know.  It just asks for a value at a given time, and the Control calculates this and returns.  In this relationship, the Control is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SubAnim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Node, but there is no relationship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from Control to Node</a:t>
            </a:r>
          </a:p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CA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Switch to max</a:t>
            </a:r>
            <a:endParaRPr lang="en-CA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C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62867-57B7-4330-AD44-11EA9CEA0AA8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62867-57B7-4330-AD44-11EA9CEA0AA8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Note the new Control</a:t>
            </a:r>
            <a:r>
              <a:rPr lang="en-CA" baseline="0" dirty="0" smtClean="0"/>
              <a:t> definition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62867-57B7-4330-AD44-11EA9CEA0AA8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Note – In our constructor,</a:t>
            </a:r>
            <a:r>
              <a:rPr lang="en-CA" baseline="0" dirty="0" smtClean="0"/>
              <a:t> we assign a NewDefaultPoint3....</a:t>
            </a:r>
          </a:p>
          <a:p>
            <a:endParaRPr lang="en-CA" baseline="0" dirty="0" smtClean="0"/>
          </a:p>
          <a:p>
            <a:r>
              <a:rPr lang="en-CA" baseline="0" dirty="0" smtClean="0"/>
              <a:t>In Destructor, we delete it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62867-57B7-4330-AD44-11EA9CEA0AA8}" type="slidenum">
              <a:rPr lang="en-CA" smtClean="0"/>
              <a:pPr/>
              <a:t>14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19088" y="65738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r>
              <a:rPr lang="en-US" sz="800" dirty="0">
                <a:solidFill>
                  <a:srgbClr val="595959"/>
                </a:solidFill>
                <a:latin typeface="Arial" pitchFamily="34" charset="0"/>
              </a:rPr>
              <a:t>© </a:t>
            </a:r>
            <a:r>
              <a:rPr lang="en-US" sz="800" dirty="0" smtClean="0">
                <a:solidFill>
                  <a:srgbClr val="595959"/>
                </a:solidFill>
                <a:latin typeface="Arial" pitchFamily="34" charset="0"/>
              </a:rPr>
              <a:t>2009</a:t>
            </a:r>
            <a:r>
              <a:rPr lang="en-US" sz="800" baseline="0" dirty="0" smtClean="0">
                <a:solidFill>
                  <a:srgbClr val="595959"/>
                </a:solidFill>
                <a:latin typeface="Arial" pitchFamily="34" charset="0"/>
              </a:rPr>
              <a:t> </a:t>
            </a:r>
            <a:r>
              <a:rPr lang="en-US" sz="800" dirty="0" smtClean="0">
                <a:solidFill>
                  <a:srgbClr val="595959"/>
                </a:solidFill>
                <a:latin typeface="Arial" pitchFamily="34" charset="0"/>
              </a:rPr>
              <a:t>Autodesk </a:t>
            </a:r>
            <a:endParaRPr lang="en-US" sz="800" dirty="0">
              <a:solidFill>
                <a:srgbClr val="595959"/>
              </a:solidFill>
              <a:latin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572000" y="65738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fld id="{2F7F3C68-C55B-4984-A69D-4A600E837BCA}" type="slidenum">
              <a:rPr lang="en-US" sz="800">
                <a:solidFill>
                  <a:srgbClr val="595959"/>
                </a:solidFill>
                <a:latin typeface="Arial" pitchFamily="34" charset="0"/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595959"/>
              </a:solidFill>
              <a:latin typeface="Arial" pitchFamily="34" charset="0"/>
            </a:endParaRPr>
          </a:p>
        </p:txBody>
      </p:sp>
      <p:pic>
        <p:nvPicPr>
          <p:cNvPr id="6" name="Picture 9" descr="seg_bla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0"/>
            <a:ext cx="32004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15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9088" y="3016250"/>
            <a:ext cx="4862512" cy="132715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2157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19088" y="4495800"/>
            <a:ext cx="4862512" cy="838200"/>
          </a:xfrm>
        </p:spPr>
        <p:txBody>
          <a:bodyPr/>
          <a:lstStyle>
            <a:lvl1pPr>
              <a:lnSpc>
                <a:spcPct val="85000"/>
              </a:lnSpc>
              <a:defRPr>
                <a:solidFill>
                  <a:srgbClr val="00AADD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1763" y="136525"/>
            <a:ext cx="2052637" cy="6399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9088" y="136525"/>
            <a:ext cx="6010275" cy="6399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9088" y="1416050"/>
            <a:ext cx="4030662" cy="511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2150" y="1416050"/>
            <a:ext cx="4032250" cy="511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7" name="Text Box 3"/>
          <p:cNvSpPr txBox="1">
            <a:spLocks noChangeArrowheads="1"/>
          </p:cNvSpPr>
          <p:nvPr/>
        </p:nvSpPr>
        <p:spPr bwMode="auto">
          <a:xfrm>
            <a:off x="319088" y="65738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r>
              <a:rPr lang="en-US" sz="800" dirty="0">
                <a:solidFill>
                  <a:srgbClr val="595959"/>
                </a:solidFill>
                <a:latin typeface="Arial" pitchFamily="34" charset="0"/>
              </a:rPr>
              <a:t>© </a:t>
            </a:r>
            <a:r>
              <a:rPr lang="en-US" sz="800" dirty="0" smtClean="0">
                <a:solidFill>
                  <a:srgbClr val="595959"/>
                </a:solidFill>
                <a:latin typeface="Arial" pitchFamily="34" charset="0"/>
              </a:rPr>
              <a:t>2009 </a:t>
            </a:r>
            <a:r>
              <a:rPr lang="en-US" sz="800" dirty="0">
                <a:solidFill>
                  <a:srgbClr val="595959"/>
                </a:solidFill>
                <a:latin typeface="Arial" pitchFamily="34" charset="0"/>
              </a:rPr>
              <a:t>Autodesk 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9088" y="1416050"/>
            <a:ext cx="8215312" cy="511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20549" name="Rectangle 5"/>
          <p:cNvSpPr>
            <a:spLocks noChangeArrowheads="1"/>
          </p:cNvSpPr>
          <p:nvPr/>
        </p:nvSpPr>
        <p:spPr bwMode="auto">
          <a:xfrm>
            <a:off x="4572000" y="65738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fld id="{A3CE02EE-9F03-4F24-8745-9649D2126A76}" type="slidenum">
              <a:rPr lang="en-US" sz="800">
                <a:solidFill>
                  <a:srgbClr val="595959"/>
                </a:solidFill>
                <a:latin typeface="Arial" pitchFamily="34" charset="0"/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595959"/>
              </a:solidFill>
              <a:latin typeface="Arial" pitchFamily="34" charset="0"/>
            </a:endParaRPr>
          </a:p>
        </p:txBody>
      </p:sp>
      <p:sp>
        <p:nvSpPr>
          <p:cNvPr id="102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319088" y="136525"/>
            <a:ext cx="8215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0" name="Picture 13" descr="bar_only_black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550275" y="0"/>
            <a:ext cx="5937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/>
  </p:transition>
  <p:txStyles>
    <p:titleStyle>
      <a:lvl1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15000"/>
        </a:spcBef>
        <a:spcAft>
          <a:spcPct val="1500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347663" indent="-233363" algn="l" rtl="0" eaLnBrk="1" fontAlgn="base" hangingPunct="1">
        <a:spcBef>
          <a:spcPct val="15000"/>
        </a:spcBef>
        <a:spcAft>
          <a:spcPct val="15000"/>
        </a:spcAft>
        <a:buClr>
          <a:srgbClr val="00AADD"/>
        </a:buClr>
        <a:buSzPct val="80000"/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2pPr>
      <a:lvl3pPr marL="690563" indent="-228600" algn="l" rtl="0" eaLnBrk="1" fontAlgn="base" hangingPunct="1">
        <a:spcBef>
          <a:spcPct val="15000"/>
        </a:spcBef>
        <a:spcAft>
          <a:spcPct val="15000"/>
        </a:spcAft>
        <a:buClr>
          <a:srgbClr val="00AADD"/>
        </a:buClr>
        <a:buSzPct val="80000"/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3pPr>
      <a:lvl4pPr marL="977900" indent="-173038" algn="l" rtl="0" eaLnBrk="1" fontAlgn="base" hangingPunct="1">
        <a:spcBef>
          <a:spcPct val="0"/>
        </a:spcBef>
        <a:spcAft>
          <a:spcPct val="5000"/>
        </a:spcAft>
        <a:buClr>
          <a:schemeClr val="bg1"/>
        </a:buClr>
        <a:buSzPct val="80000"/>
        <a:buFont typeface="Wingdings" pitchFamily="2" charset="2"/>
        <a:buChar char="–"/>
        <a:defRPr sz="2000">
          <a:solidFill>
            <a:schemeClr val="bg1"/>
          </a:solidFill>
          <a:latin typeface="+mn-lt"/>
        </a:defRPr>
      </a:lvl4pPr>
      <a:lvl5pPr marL="17145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buChar char="»"/>
        <a:defRPr sz="2000">
          <a:solidFill>
            <a:schemeClr val="bg1"/>
          </a:solidFill>
          <a:latin typeface="+mn-lt"/>
        </a:defRPr>
      </a:lvl5pPr>
      <a:lvl6pPr marL="21717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6pPr>
      <a:lvl7pPr marL="26289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7pPr>
      <a:lvl8pPr marL="30861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8pPr>
      <a:lvl9pPr marL="35433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CA" dirty="0" smtClean="0"/>
              <a:t>3ds Max webcast training</a:t>
            </a:r>
          </a:p>
          <a:p>
            <a:r>
              <a:rPr lang="en-CA" dirty="0" smtClean="0"/>
              <a:t>Day 3</a:t>
            </a:r>
          </a:p>
          <a:p>
            <a:endParaRPr lang="en-CA" dirty="0" smtClean="0"/>
          </a:p>
          <a:p>
            <a:r>
              <a:rPr lang="en-CA" dirty="0" smtClean="0"/>
              <a:t>Stephen Taylor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Controller Specific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r>
              <a:rPr lang="en-CA" dirty="0" err="1" smtClean="0"/>
              <a:t>AssignController</a:t>
            </a:r>
            <a:endParaRPr lang="en-CA" dirty="0" smtClean="0"/>
          </a:p>
          <a:p>
            <a:pPr lvl="1"/>
            <a:r>
              <a:rPr lang="en-CA" dirty="0" smtClean="0"/>
              <a:t>Virtual fn on Control</a:t>
            </a:r>
          </a:p>
          <a:p>
            <a:pPr lvl="1"/>
            <a:r>
              <a:rPr lang="en-CA" dirty="0" err="1" smtClean="0"/>
              <a:t>TrackView</a:t>
            </a:r>
            <a:r>
              <a:rPr lang="en-CA" dirty="0" smtClean="0"/>
              <a:t> calls this fn</a:t>
            </a:r>
          </a:p>
          <a:p>
            <a:pPr lvl="1"/>
            <a:r>
              <a:rPr lang="en-CA" dirty="0" smtClean="0"/>
              <a:t>Allows user to assign </a:t>
            </a:r>
            <a:r>
              <a:rPr lang="en-CA" dirty="0" err="1" smtClean="0"/>
              <a:t>SubAnims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Todays</a:t>
            </a:r>
            <a:r>
              <a:rPr lang="en-CA" dirty="0" smtClean="0"/>
              <a:t> Task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Add </a:t>
            </a:r>
            <a:r>
              <a:rPr lang="en-CA" dirty="0" err="1" smtClean="0"/>
              <a:t>SubAnim</a:t>
            </a:r>
            <a:r>
              <a:rPr lang="en-CA" dirty="0" smtClean="0"/>
              <a:t> to </a:t>
            </a:r>
            <a:r>
              <a:rPr lang="en-CA" dirty="0" err="1" smtClean="0"/>
              <a:t>PSPositionControl</a:t>
            </a:r>
            <a:endParaRPr lang="en-CA" dirty="0" smtClean="0"/>
          </a:p>
          <a:p>
            <a:pPr lvl="1"/>
            <a:r>
              <a:rPr lang="en-CA" dirty="0" smtClean="0"/>
              <a:t>Used to calculate force</a:t>
            </a:r>
          </a:p>
          <a:p>
            <a:endParaRPr lang="en-CA" dirty="0" smtClean="0"/>
          </a:p>
          <a:p>
            <a:r>
              <a:rPr lang="en-CA" dirty="0" smtClean="0"/>
              <a:t>Implement </a:t>
            </a:r>
            <a:r>
              <a:rPr lang="en-CA" dirty="0" err="1" smtClean="0"/>
              <a:t>Animatable</a:t>
            </a:r>
            <a:r>
              <a:rPr lang="en-CA" dirty="0" smtClean="0"/>
              <a:t> Functions</a:t>
            </a:r>
          </a:p>
          <a:p>
            <a:endParaRPr lang="en-CA" dirty="0" smtClean="0"/>
          </a:p>
          <a:p>
            <a:r>
              <a:rPr lang="en-CA" dirty="0" smtClean="0"/>
              <a:t>Implement Control Functions</a:t>
            </a:r>
          </a:p>
          <a:p>
            <a:endParaRPr lang="en-CA" dirty="0" smtClean="0"/>
          </a:p>
          <a:p>
            <a:r>
              <a:rPr lang="en-CA" dirty="0" smtClean="0"/>
              <a:t>Modify </a:t>
            </a:r>
            <a:r>
              <a:rPr lang="en-CA" dirty="0" err="1" smtClean="0"/>
              <a:t>GetValue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Sample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2695575"/>
            <a:ext cx="42862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Sample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1613" y="2424113"/>
            <a:ext cx="62007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Sample Code</a:t>
            </a:r>
            <a:endParaRPr lang="en-C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102644" y="2971006"/>
            <a:ext cx="46482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Sample Code</a:t>
            </a:r>
            <a:endParaRPr lang="en-CA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340644" y="2694781"/>
            <a:ext cx="61722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Sample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3963" y="2581275"/>
            <a:ext cx="66960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Tasks (1 of 3)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Implement </a:t>
            </a:r>
            <a:r>
              <a:rPr lang="en-CA" dirty="0" err="1" smtClean="0"/>
              <a:t>NumSubs</a:t>
            </a:r>
            <a:endParaRPr lang="en-CA" dirty="0" smtClean="0"/>
          </a:p>
          <a:p>
            <a:pPr lvl="1"/>
            <a:r>
              <a:rPr lang="en-CA" dirty="0" smtClean="0"/>
              <a:t>We have 1 </a:t>
            </a:r>
            <a:r>
              <a:rPr lang="en-CA" dirty="0" err="1" smtClean="0"/>
              <a:t>SubAnim</a:t>
            </a:r>
            <a:r>
              <a:rPr lang="en-CA" dirty="0" smtClean="0"/>
              <a:t> (Force)</a:t>
            </a:r>
          </a:p>
          <a:p>
            <a:r>
              <a:rPr lang="en-CA" dirty="0" smtClean="0"/>
              <a:t>Implement </a:t>
            </a:r>
            <a:r>
              <a:rPr lang="en-CA" dirty="0" err="1" smtClean="0"/>
              <a:t>SubAnimName</a:t>
            </a:r>
            <a:endParaRPr lang="en-CA" dirty="0" smtClean="0"/>
          </a:p>
          <a:p>
            <a:pPr lvl="1"/>
            <a:r>
              <a:rPr lang="en-CA" dirty="0" smtClean="0"/>
              <a:t>We have 1 </a:t>
            </a:r>
            <a:r>
              <a:rPr lang="en-CA" dirty="0" err="1" smtClean="0"/>
              <a:t>SubAnim</a:t>
            </a:r>
            <a:r>
              <a:rPr lang="en-CA" dirty="0" smtClean="0"/>
              <a:t> (Force)</a:t>
            </a:r>
          </a:p>
          <a:p>
            <a:r>
              <a:rPr lang="en-CA" dirty="0" smtClean="0"/>
              <a:t>Implement </a:t>
            </a:r>
            <a:r>
              <a:rPr lang="en-CA" dirty="0" err="1" smtClean="0"/>
              <a:t>SubAnim</a:t>
            </a:r>
            <a:endParaRPr lang="en-CA" dirty="0" smtClean="0"/>
          </a:p>
          <a:p>
            <a:pPr lvl="1"/>
            <a:r>
              <a:rPr lang="en-CA" dirty="0" smtClean="0"/>
              <a:t>Return our </a:t>
            </a:r>
            <a:r>
              <a:rPr lang="en-CA" dirty="0" err="1" smtClean="0"/>
              <a:t>SubAnim</a:t>
            </a:r>
            <a:r>
              <a:rPr lang="en-CA" dirty="0" smtClean="0"/>
              <a:t> (Force)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1928794" y="1500174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</a:rPr>
              <a:t>Change feedback to Red when done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428736"/>
            <a:ext cx="2981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Tasks (2 of 3)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Implement </a:t>
            </a:r>
            <a:r>
              <a:rPr lang="en-CA" dirty="0" err="1" smtClean="0"/>
              <a:t>AssignController</a:t>
            </a:r>
            <a:endParaRPr lang="en-CA" dirty="0" smtClean="0"/>
          </a:p>
          <a:p>
            <a:pPr lvl="1"/>
            <a:r>
              <a:rPr lang="en-CA" dirty="0" smtClean="0"/>
              <a:t>We have 1 </a:t>
            </a:r>
            <a:r>
              <a:rPr lang="en-CA" dirty="0" err="1" smtClean="0"/>
              <a:t>SubAnim</a:t>
            </a:r>
            <a:r>
              <a:rPr lang="en-CA" dirty="0" smtClean="0"/>
              <a:t> (Force)</a:t>
            </a:r>
          </a:p>
          <a:p>
            <a:pPr lvl="1"/>
            <a:r>
              <a:rPr lang="en-CA" dirty="0" smtClean="0"/>
              <a:t>Don’t leak the current </a:t>
            </a:r>
            <a:r>
              <a:rPr lang="en-CA" dirty="0" err="1" smtClean="0"/>
              <a:t>SubAnim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1500174"/>
            <a:ext cx="4160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FF00"/>
                </a:solidFill>
              </a:rPr>
              <a:t>Change feedback to Yellow when done</a:t>
            </a:r>
            <a:endParaRPr lang="en-CA" dirty="0">
              <a:solidFill>
                <a:srgbClr val="FFFF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428736"/>
            <a:ext cx="30194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Tasks (3 of 3)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err="1" smtClean="0"/>
              <a:t>GetValue</a:t>
            </a:r>
            <a:endParaRPr lang="en-CA" dirty="0" smtClean="0"/>
          </a:p>
          <a:p>
            <a:pPr lvl="1"/>
            <a:r>
              <a:rPr lang="en-CA" dirty="0" smtClean="0"/>
              <a:t>Use the </a:t>
            </a:r>
            <a:r>
              <a:rPr lang="en-CA" dirty="0" err="1" smtClean="0"/>
              <a:t>SubAnim</a:t>
            </a:r>
            <a:r>
              <a:rPr lang="en-CA" dirty="0" smtClean="0"/>
              <a:t> to calculate the Force value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524000"/>
            <a:ext cx="4698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00B050"/>
                </a:solidFill>
              </a:rPr>
              <a:t>Change feedback </a:t>
            </a:r>
            <a:r>
              <a:rPr lang="en-CA" dirty="0" smtClean="0">
                <a:solidFill>
                  <a:srgbClr val="00B050"/>
                </a:solidFill>
              </a:rPr>
              <a:t>back to </a:t>
            </a:r>
            <a:r>
              <a:rPr lang="en-CA" dirty="0" smtClean="0">
                <a:solidFill>
                  <a:srgbClr val="00B050"/>
                </a:solidFill>
              </a:rPr>
              <a:t>Green when done</a:t>
            </a:r>
            <a:endParaRPr lang="en-CA" dirty="0">
              <a:solidFill>
                <a:srgbClr val="00B05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428736"/>
            <a:ext cx="30384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Todays</a:t>
            </a:r>
            <a:r>
              <a:rPr lang="en-CA" dirty="0" smtClean="0"/>
              <a:t> Agenda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Animation Construction</a:t>
            </a:r>
          </a:p>
          <a:p>
            <a:endParaRPr lang="en-CA" dirty="0" smtClean="0"/>
          </a:p>
          <a:p>
            <a:r>
              <a:rPr lang="en-CA" dirty="0" smtClean="0"/>
              <a:t>The </a:t>
            </a:r>
            <a:r>
              <a:rPr lang="en-CA" dirty="0" err="1" smtClean="0"/>
              <a:t>Animatable</a:t>
            </a:r>
            <a:r>
              <a:rPr lang="en-CA" dirty="0" smtClean="0"/>
              <a:t> Hierarchy</a:t>
            </a:r>
          </a:p>
          <a:p>
            <a:pPr lvl="1"/>
            <a:r>
              <a:rPr lang="en-CA" dirty="0" smtClean="0"/>
              <a:t>Hierarchy of Instances, Not Classes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Integrating to the Hierarchy</a:t>
            </a:r>
          </a:p>
          <a:p>
            <a:endParaRPr lang="en-CA" dirty="0" smtClean="0"/>
          </a:p>
          <a:p>
            <a:r>
              <a:rPr lang="en-CA" dirty="0" smtClean="0"/>
              <a:t>Re-using Max Classes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447800"/>
            <a:ext cx="7448550" cy="4937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981200"/>
            <a:ext cx="4419600" cy="424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Thank You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 </a:t>
            </a:r>
            <a:r>
              <a:rPr lang="en-CA" dirty="0" smtClean="0"/>
              <a:t>                    stephen.taylor@autodesk.com</a:t>
            </a:r>
            <a:endParaRPr lang="en-CA" dirty="0" smtClean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Making Moves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Animating a single value</a:t>
            </a:r>
          </a:p>
          <a:p>
            <a:endParaRPr lang="en-CA" dirty="0" smtClean="0"/>
          </a:p>
          <a:p>
            <a:r>
              <a:rPr lang="en-CA" dirty="0" smtClean="0"/>
              <a:t>Many different values to animate</a:t>
            </a:r>
          </a:p>
          <a:p>
            <a:endParaRPr lang="en-CA" dirty="0" smtClean="0"/>
          </a:p>
          <a:p>
            <a:r>
              <a:rPr lang="en-CA" dirty="0" smtClean="0"/>
              <a:t>How is this handled?</a:t>
            </a: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Case Study: PRS Controller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Stands for Position/Rotation/Scale</a:t>
            </a:r>
          </a:p>
          <a:p>
            <a:pPr lvl="1"/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Animates Transforms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No semantics on how these values are calculated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Case Study: PRS Controller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Stands for Position/Rotation/Scale</a:t>
            </a:r>
          </a:p>
          <a:p>
            <a:pPr lvl="1"/>
            <a:r>
              <a:rPr lang="en-CA" dirty="0" smtClean="0"/>
              <a:t>Transformation operations in order</a:t>
            </a:r>
          </a:p>
          <a:p>
            <a:endParaRPr lang="en-CA" dirty="0" smtClean="0"/>
          </a:p>
          <a:p>
            <a:r>
              <a:rPr lang="en-CA" dirty="0" smtClean="0"/>
              <a:t>Animates Transforms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No semantics on how these values are calculated</a:t>
            </a: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Case Study: PRS Controller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Stands for Position/Rotation/Scale</a:t>
            </a:r>
          </a:p>
          <a:p>
            <a:pPr lvl="1"/>
            <a:r>
              <a:rPr lang="en-CA" dirty="0" smtClean="0"/>
              <a:t>Transformation operations in order</a:t>
            </a:r>
          </a:p>
          <a:p>
            <a:endParaRPr lang="en-CA" dirty="0" smtClean="0"/>
          </a:p>
          <a:p>
            <a:r>
              <a:rPr lang="en-CA" dirty="0" smtClean="0"/>
              <a:t>Animates Transforms</a:t>
            </a:r>
          </a:p>
          <a:p>
            <a:pPr lvl="1"/>
            <a:r>
              <a:rPr lang="en-CA" dirty="0" smtClean="0"/>
              <a:t>Value: Matrix3</a:t>
            </a:r>
          </a:p>
          <a:p>
            <a:pPr lvl="1"/>
            <a:r>
              <a:rPr lang="en-CA" dirty="0" smtClean="0"/>
              <a:t>Recall setting Node TM in lesson 1?</a:t>
            </a:r>
          </a:p>
          <a:p>
            <a:endParaRPr lang="en-CA" dirty="0" smtClean="0"/>
          </a:p>
          <a:p>
            <a:r>
              <a:rPr lang="en-CA" dirty="0" smtClean="0"/>
              <a:t>No semantics on how these values are calculated</a:t>
            </a: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Case Study: PRS Controller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Stands for Position/Rotation/Scale</a:t>
            </a:r>
          </a:p>
          <a:p>
            <a:pPr lvl="1"/>
            <a:r>
              <a:rPr lang="en-CA" dirty="0" smtClean="0"/>
              <a:t>Transformation operations in order</a:t>
            </a:r>
          </a:p>
          <a:p>
            <a:endParaRPr lang="en-CA" dirty="0" smtClean="0"/>
          </a:p>
          <a:p>
            <a:r>
              <a:rPr lang="en-CA" dirty="0" smtClean="0"/>
              <a:t>Animates Transforms</a:t>
            </a:r>
          </a:p>
          <a:p>
            <a:pPr lvl="1"/>
            <a:r>
              <a:rPr lang="en-CA" dirty="0" smtClean="0"/>
              <a:t>Value: Matrix3</a:t>
            </a:r>
          </a:p>
          <a:p>
            <a:pPr lvl="1"/>
            <a:r>
              <a:rPr lang="en-CA" dirty="0" smtClean="0"/>
              <a:t>Recall setting Node TM in lesson 1?</a:t>
            </a:r>
          </a:p>
          <a:p>
            <a:endParaRPr lang="en-CA" dirty="0" smtClean="0"/>
          </a:p>
          <a:p>
            <a:r>
              <a:rPr lang="en-CA" dirty="0" smtClean="0"/>
              <a:t>No semantics on how these values are calculated</a:t>
            </a:r>
          </a:p>
          <a:p>
            <a:pPr lvl="1"/>
            <a:r>
              <a:rPr lang="en-CA" dirty="0" smtClean="0"/>
              <a:t>PRS contains Controls of type P, R &amp; S to generate values</a:t>
            </a:r>
          </a:p>
          <a:p>
            <a:pPr lvl="1"/>
            <a:r>
              <a:rPr lang="en-CA" dirty="0" smtClean="0"/>
              <a:t>The PRS Controller just combines these values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Animatable</a:t>
            </a:r>
            <a:r>
              <a:rPr lang="en-CA" dirty="0" smtClean="0"/>
              <a:t> Hierarchy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Each class computes a value</a:t>
            </a:r>
          </a:p>
          <a:p>
            <a:pPr lvl="1"/>
            <a:r>
              <a:rPr lang="en-CA" dirty="0" err="1" smtClean="0"/>
              <a:t>INode</a:t>
            </a:r>
            <a:r>
              <a:rPr lang="en-CA" dirty="0" smtClean="0"/>
              <a:t> computes a visible scene object – and uses</a:t>
            </a:r>
          </a:p>
          <a:p>
            <a:pPr lvl="2"/>
            <a:r>
              <a:rPr lang="en-CA" dirty="0" smtClean="0"/>
              <a:t>A Mesh</a:t>
            </a:r>
          </a:p>
          <a:p>
            <a:pPr lvl="2"/>
            <a:r>
              <a:rPr lang="en-CA" dirty="0" smtClean="0"/>
              <a:t>A </a:t>
            </a:r>
            <a:r>
              <a:rPr lang="en-CA" dirty="0" smtClean="0"/>
              <a:t>Matrix3 Control </a:t>
            </a:r>
            <a:r>
              <a:rPr lang="en-CA" dirty="0" smtClean="0"/>
              <a:t>(often a PRS)</a:t>
            </a:r>
          </a:p>
          <a:p>
            <a:pPr lvl="2"/>
            <a:r>
              <a:rPr lang="en-CA" dirty="0" smtClean="0"/>
              <a:t>Etc</a:t>
            </a:r>
          </a:p>
          <a:p>
            <a:pPr lvl="2"/>
            <a:endParaRPr lang="en-CA" dirty="0" smtClean="0"/>
          </a:p>
          <a:p>
            <a:r>
              <a:rPr lang="en-CA" dirty="0" smtClean="0"/>
              <a:t>This is the </a:t>
            </a:r>
            <a:r>
              <a:rPr lang="en-CA" dirty="0" err="1" smtClean="0"/>
              <a:t>Animatable</a:t>
            </a:r>
            <a:r>
              <a:rPr lang="en-CA" dirty="0" smtClean="0"/>
              <a:t> hierarchy</a:t>
            </a:r>
          </a:p>
          <a:p>
            <a:pPr lvl="1"/>
            <a:r>
              <a:rPr lang="en-CA" dirty="0" smtClean="0"/>
              <a:t>Children in the hierarchy are called </a:t>
            </a:r>
            <a:r>
              <a:rPr lang="en-CA" dirty="0" err="1" smtClean="0"/>
              <a:t>SubAnims</a:t>
            </a:r>
            <a:endParaRPr lang="en-CA" dirty="0" smtClean="0"/>
          </a:p>
          <a:p>
            <a:pPr lvl="1"/>
            <a:r>
              <a:rPr lang="en-CA" dirty="0" smtClean="0"/>
              <a:t>There are no parents</a:t>
            </a: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Functions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Implement </a:t>
            </a:r>
            <a:r>
              <a:rPr lang="en-CA" dirty="0" err="1" smtClean="0"/>
              <a:t>Animatable</a:t>
            </a:r>
            <a:r>
              <a:rPr lang="en-CA" dirty="0" smtClean="0"/>
              <a:t> Fns</a:t>
            </a:r>
          </a:p>
          <a:p>
            <a:pPr lvl="1"/>
            <a:r>
              <a:rPr lang="en-CA" dirty="0" err="1" smtClean="0"/>
              <a:t>NumSubs</a:t>
            </a:r>
            <a:endParaRPr lang="en-CA" dirty="0" smtClean="0"/>
          </a:p>
          <a:p>
            <a:pPr lvl="2"/>
            <a:r>
              <a:rPr lang="en-CA" dirty="0" smtClean="0"/>
              <a:t>Returns the number of </a:t>
            </a:r>
            <a:r>
              <a:rPr lang="en-CA" dirty="0" err="1" smtClean="0"/>
              <a:t>SubAnims</a:t>
            </a:r>
            <a:r>
              <a:rPr lang="en-CA" dirty="0" smtClean="0"/>
              <a:t> a class uses</a:t>
            </a:r>
          </a:p>
          <a:p>
            <a:pPr lvl="1"/>
            <a:r>
              <a:rPr lang="en-CA" dirty="0" err="1" smtClean="0"/>
              <a:t>SubAnimName</a:t>
            </a:r>
            <a:endParaRPr lang="en-CA" dirty="0" smtClean="0"/>
          </a:p>
          <a:p>
            <a:pPr lvl="2"/>
            <a:r>
              <a:rPr lang="en-CA" dirty="0" smtClean="0"/>
              <a:t>The Name of the </a:t>
            </a:r>
            <a:r>
              <a:rPr lang="en-CA" dirty="0" err="1" smtClean="0"/>
              <a:t>SubAnim</a:t>
            </a:r>
            <a:r>
              <a:rPr lang="en-CA" dirty="0" smtClean="0"/>
              <a:t> (</a:t>
            </a:r>
            <a:r>
              <a:rPr lang="en-CA" dirty="0" err="1" smtClean="0"/>
              <a:t>TrackView</a:t>
            </a:r>
            <a:r>
              <a:rPr lang="en-CA" dirty="0" smtClean="0"/>
              <a:t>)</a:t>
            </a:r>
          </a:p>
          <a:p>
            <a:pPr lvl="1"/>
            <a:r>
              <a:rPr lang="en-CA" dirty="0" err="1" smtClean="0"/>
              <a:t>SubAnim</a:t>
            </a:r>
            <a:endParaRPr lang="en-CA" dirty="0" smtClean="0"/>
          </a:p>
          <a:p>
            <a:pPr lvl="2"/>
            <a:r>
              <a:rPr lang="en-CA" dirty="0" smtClean="0"/>
              <a:t>Return the </a:t>
            </a:r>
            <a:r>
              <a:rPr lang="en-CA" dirty="0" err="1" smtClean="0"/>
              <a:t>SubAnim</a:t>
            </a:r>
            <a:r>
              <a:rPr lang="en-CA" dirty="0" smtClean="0"/>
              <a:t> (</a:t>
            </a:r>
            <a:r>
              <a:rPr lang="en-CA" dirty="0" err="1" smtClean="0"/>
              <a:t>Animatable</a:t>
            </a:r>
            <a:r>
              <a:rPr lang="en-CA" dirty="0" smtClean="0"/>
              <a:t>* )</a:t>
            </a:r>
          </a:p>
          <a:p>
            <a:pPr lvl="1"/>
            <a:endParaRPr lang="en-CA" dirty="0" smtClean="0"/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Naiqi">
  <a:themeElements>
    <a:clrScheme name="1_blank 2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003264"/>
      </a:accent1>
      <a:accent2>
        <a:srgbClr val="EE5500"/>
      </a:accent2>
      <a:accent3>
        <a:srgbClr val="FFFFFF"/>
      </a:accent3>
      <a:accent4>
        <a:srgbClr val="000000"/>
      </a:accent4>
      <a:accent5>
        <a:srgbClr val="AAADB8"/>
      </a:accent5>
      <a:accent6>
        <a:srgbClr val="D84C00"/>
      </a:accent6>
      <a:hlink>
        <a:srgbClr val="77BB11"/>
      </a:hlink>
      <a:folHlink>
        <a:srgbClr val="FFAA00"/>
      </a:folHlink>
    </a:clrScheme>
    <a:fontScheme name="1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lank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AADD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D2EB"/>
        </a:accent5>
        <a:accent6>
          <a:srgbClr val="D84C00"/>
        </a:accent6>
        <a:hlink>
          <a:srgbClr val="77BB11"/>
        </a:hlink>
        <a:folHlink>
          <a:srgbClr val="FFA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2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3264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ADB8"/>
        </a:accent5>
        <a:accent6>
          <a:srgbClr val="D84C00"/>
        </a:accent6>
        <a:hlink>
          <a:srgbClr val="77BB11"/>
        </a:hlink>
        <a:folHlink>
          <a:srgbClr val="FFAA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Naiqi</Template>
  <TotalTime>405</TotalTime>
  <Words>654</Words>
  <Application>Microsoft Office PowerPoint</Application>
  <PresentationFormat>On-screen Show (4:3)</PresentationFormat>
  <Paragraphs>173</Paragraphs>
  <Slides>21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Naiqi</vt:lpstr>
      <vt:lpstr>The Animatable Hierarchy</vt:lpstr>
      <vt:lpstr>Todays Agenda</vt:lpstr>
      <vt:lpstr>Making Moves</vt:lpstr>
      <vt:lpstr>Case Study: PRS Controller</vt:lpstr>
      <vt:lpstr>Case Study: PRS Controller</vt:lpstr>
      <vt:lpstr>Case Study: PRS Controller</vt:lpstr>
      <vt:lpstr>Case Study: PRS Controller</vt:lpstr>
      <vt:lpstr>Animatable Hierarchy</vt:lpstr>
      <vt:lpstr>The Functions</vt:lpstr>
      <vt:lpstr>Controller Specific</vt:lpstr>
      <vt:lpstr>Todays Task</vt:lpstr>
      <vt:lpstr>The Sample Code</vt:lpstr>
      <vt:lpstr>The Sample Code</vt:lpstr>
      <vt:lpstr>The Sample Code</vt:lpstr>
      <vt:lpstr>The Sample Code</vt:lpstr>
      <vt:lpstr>The Sample Code</vt:lpstr>
      <vt:lpstr>Tasks (1 of 3)</vt:lpstr>
      <vt:lpstr>Tasks (2 of 3)</vt:lpstr>
      <vt:lpstr>Tasks (3 of 3)</vt:lpstr>
      <vt:lpstr>Slide 20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Animatable Hierarchy</dc:title>
  <dc:creator>Stephen Taylor</dc:creator>
  <cp:lastModifiedBy>Stephen Taylor</cp:lastModifiedBy>
  <cp:revision>39</cp:revision>
  <dcterms:created xsi:type="dcterms:W3CDTF">2006-08-16T00:00:00Z</dcterms:created>
  <dcterms:modified xsi:type="dcterms:W3CDTF">2009-05-06T14:50:29Z</dcterms:modified>
</cp:coreProperties>
</file>